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0"/>
  </p:notesMasterIdLst>
  <p:sldIdLst>
    <p:sldId id="256" r:id="rId2"/>
    <p:sldId id="261" r:id="rId3"/>
    <p:sldId id="263" r:id="rId4"/>
    <p:sldId id="257" r:id="rId5"/>
    <p:sldId id="258" r:id="rId6"/>
    <p:sldId id="259" r:id="rId7"/>
    <p:sldId id="260" r:id="rId8"/>
    <p:sldId id="262" r:id="rId9"/>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0" d="100"/>
          <a:sy n="40" d="100"/>
        </p:scale>
        <p:origin x="-2238" y="-7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13BD2A-1F75-4AFA-A407-043DFB89D150}" type="datetimeFigureOut">
              <a:rPr lang="ru-RU" smtClean="0"/>
              <a:pPr/>
              <a:t>13.09.2020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B7FF6C-33BC-429F-B3C9-2A8149F3595C}" type="slidenum">
              <a:rPr lang="ru-RU" smtClean="0"/>
              <a:pPr/>
              <a:t>‹#›</a:t>
            </a:fld>
            <a:endParaRPr lang="ru-RU"/>
          </a:p>
        </p:txBody>
      </p:sp>
    </p:spTree>
    <p:extLst>
      <p:ext uri="{BB962C8B-B14F-4D97-AF65-F5344CB8AC3E}">
        <p14:creationId xmlns:p14="http://schemas.microsoft.com/office/powerpoint/2010/main" val="13365612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7EAF463A-BC7C-46EE-9F1E-7F377CCA4891}" type="datetimeFigureOut">
              <a:rPr lang="en-US" smtClean="0"/>
              <a:pPr/>
              <a:t>9/13/2020</a:t>
            </a:fld>
            <a:endParaRPr lang="en-US"/>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en-US"/>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A483448D-3A78-4528-A469-B745A65DA48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9/13/2020</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9/13/2020</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7EAF463A-BC7C-46EE-9F1E-7F377CCA4891}" type="datetimeFigureOut">
              <a:rPr lang="en-US" smtClean="0"/>
              <a:pPr/>
              <a:t>9/13/2020</a:t>
            </a:fld>
            <a:endParaRPr lang="en-US"/>
          </a:p>
        </p:txBody>
      </p:sp>
      <p:sp>
        <p:nvSpPr>
          <p:cNvPr id="9" name="Номер слайда 8"/>
          <p:cNvSpPr>
            <a:spLocks noGrp="1"/>
          </p:cNvSpPr>
          <p:nvPr>
            <p:ph type="sldNum" sz="quarter" idx="15"/>
          </p:nvPr>
        </p:nvSpPr>
        <p:spPr/>
        <p:txBody>
          <a:bodyPr rtlCol="0"/>
          <a:lstStyle/>
          <a:p>
            <a:fld id="{A483448D-3A78-4528-A469-B745A65DA480}" type="slidenum">
              <a:rPr lang="en-US" smtClean="0"/>
              <a:pPr/>
              <a:t>‹#›</a:t>
            </a:fld>
            <a:endParaRPr lang="en-US"/>
          </a:p>
        </p:txBody>
      </p:sp>
      <p:sp>
        <p:nvSpPr>
          <p:cNvPr id="10" name="Нижний колонтитул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7EAF463A-BC7C-46EE-9F1E-7F377CCA4891}" type="datetimeFigureOut">
              <a:rPr lang="en-US" smtClean="0"/>
              <a:pPr/>
              <a:t>9/13/2020</a:t>
            </a:fld>
            <a:endParaRPr lang="en-US"/>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en-US"/>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A483448D-3A78-4528-A469-B745A65DA48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7EAF463A-BC7C-46EE-9F1E-7F377CCA4891}" type="datetimeFigureOut">
              <a:rPr lang="en-US" smtClean="0"/>
              <a:pPr/>
              <a:t>9/13/2020</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483448D-3A78-4528-A469-B745A65DA480}" type="slidenum">
              <a:rPr lang="en-US" smtClean="0"/>
              <a:pPr/>
              <a:t>‹#›</a:t>
            </a:fld>
            <a:endParaRPr lang="en-US"/>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7EAF463A-BC7C-46EE-9F1E-7F377CCA4891}" type="datetimeFigureOut">
              <a:rPr lang="en-US" smtClean="0"/>
              <a:pPr/>
              <a:t>9/13/2020</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A483448D-3A78-4528-A469-B745A65DA480}" type="slidenum">
              <a:rPr lang="en-US" smtClean="0"/>
              <a:pPr/>
              <a:t>‹#›</a:t>
            </a:fld>
            <a:endParaRPr lang="en-US"/>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7EAF463A-BC7C-46EE-9F1E-7F377CCA4891}" type="datetimeFigureOut">
              <a:rPr lang="en-US" smtClean="0"/>
              <a:pPr/>
              <a:t>9/13/2020</a:t>
            </a:fld>
            <a:endParaRPr lang="en-US"/>
          </a:p>
        </p:txBody>
      </p:sp>
      <p:sp>
        <p:nvSpPr>
          <p:cNvPr id="7" name="Номер слайда 6"/>
          <p:cNvSpPr>
            <a:spLocks noGrp="1"/>
          </p:cNvSpPr>
          <p:nvPr>
            <p:ph type="sldNum" sz="quarter" idx="11"/>
          </p:nvPr>
        </p:nvSpPr>
        <p:spPr/>
        <p:txBody>
          <a:bodyPr rtlCol="0"/>
          <a:lstStyle/>
          <a:p>
            <a:fld id="{A483448D-3A78-4528-A469-B745A65DA480}" type="slidenum">
              <a:rPr lang="en-US" smtClean="0"/>
              <a:pPr/>
              <a:t>‹#›</a:t>
            </a:fld>
            <a:endParaRPr lang="en-US"/>
          </a:p>
        </p:txBody>
      </p:sp>
      <p:sp>
        <p:nvSpPr>
          <p:cNvPr id="8" name="Нижний колонтитул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EAF463A-BC7C-46EE-9F1E-7F377CCA4891}" type="datetimeFigureOut">
              <a:rPr lang="en-US" smtClean="0"/>
              <a:pPr/>
              <a:t>9/13/2020</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7EAF463A-BC7C-46EE-9F1E-7F377CCA4891}" type="datetimeFigureOut">
              <a:rPr lang="en-US" smtClean="0"/>
              <a:pPr/>
              <a:t>9/13/2020</a:t>
            </a:fld>
            <a:endParaRPr lang="en-US"/>
          </a:p>
        </p:txBody>
      </p:sp>
      <p:sp>
        <p:nvSpPr>
          <p:cNvPr id="22" name="Номер слайда 21"/>
          <p:cNvSpPr>
            <a:spLocks noGrp="1"/>
          </p:cNvSpPr>
          <p:nvPr>
            <p:ph type="sldNum" sz="quarter" idx="15"/>
          </p:nvPr>
        </p:nvSpPr>
        <p:spPr/>
        <p:txBody>
          <a:bodyPr rtlCol="0"/>
          <a:lstStyle/>
          <a:p>
            <a:fld id="{A483448D-3A78-4528-A469-B745A65DA480}" type="slidenum">
              <a:rPr lang="en-US" smtClean="0"/>
              <a:pPr/>
              <a:t>‹#›</a:t>
            </a:fld>
            <a:endParaRPr lang="en-US"/>
          </a:p>
        </p:txBody>
      </p:sp>
      <p:sp>
        <p:nvSpPr>
          <p:cNvPr id="23" name="Нижний колонтитул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7EAF463A-BC7C-46EE-9F1E-7F377CCA4891}" type="datetimeFigureOut">
              <a:rPr lang="en-US" smtClean="0"/>
              <a:pPr/>
              <a:t>9/13/2020</a:t>
            </a:fld>
            <a:endParaRPr lang="en-US"/>
          </a:p>
        </p:txBody>
      </p:sp>
      <p:sp>
        <p:nvSpPr>
          <p:cNvPr id="18" name="Номер слайда 17"/>
          <p:cNvSpPr>
            <a:spLocks noGrp="1"/>
          </p:cNvSpPr>
          <p:nvPr>
            <p:ph type="sldNum" sz="quarter" idx="11"/>
          </p:nvPr>
        </p:nvSpPr>
        <p:spPr/>
        <p:txBody>
          <a:bodyPr rtlCol="0"/>
          <a:lstStyle/>
          <a:p>
            <a:fld id="{A483448D-3A78-4528-A469-B745A65DA480}" type="slidenum">
              <a:rPr lang="en-US" smtClean="0"/>
              <a:pPr/>
              <a:t>‹#›</a:t>
            </a:fld>
            <a:endParaRPr lang="en-US"/>
          </a:p>
        </p:txBody>
      </p:sp>
      <p:sp>
        <p:nvSpPr>
          <p:cNvPr id="21" name="Нижний колонтитул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EAF463A-BC7C-46EE-9F1E-7F377CCA4891}" type="datetimeFigureOut">
              <a:rPr lang="en-US" smtClean="0"/>
              <a:pPr/>
              <a:t>9/13/2020</a:t>
            </a:fld>
            <a:endParaRPr lang="en-US"/>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483448D-3A78-4528-A469-B745A65DA4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gif"/><Relationship Id="rId1" Type="http://schemas.openxmlformats.org/officeDocument/2006/relationships/slideLayout" Target="../slideLayouts/slideLayout2.xml"/><Relationship Id="rId6" Type="http://schemas.openxmlformats.org/officeDocument/2006/relationships/image" Target="../media/image10.gif"/><Relationship Id="rId5" Type="http://schemas.openxmlformats.org/officeDocument/2006/relationships/image" Target="../media/image9.gif"/><Relationship Id="rId4" Type="http://schemas.openxmlformats.org/officeDocument/2006/relationships/image" Target="../media/image8.gif"/></Relationships>
</file>

<file path=ppt/slides/_rels/slide4.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352800" y="914400"/>
            <a:ext cx="5029200" cy="4420561"/>
          </a:xfrm>
        </p:spPr>
        <p:txBody>
          <a:bodyPr>
            <a:normAutofit/>
          </a:bodyPr>
          <a:lstStyle/>
          <a:p>
            <a:pPr algn="r"/>
            <a:r>
              <a:rPr lang="en-US" sz="2200" dirty="0" smtClean="0">
                <a:solidFill>
                  <a:schemeClr val="tx1"/>
                </a:solidFill>
                <a:latin typeface="Times New Roman" pitchFamily="18" charset="0"/>
                <a:cs typeface="Times New Roman" pitchFamily="18" charset="0"/>
              </a:rPr>
              <a:t/>
            </a:r>
            <a:br>
              <a:rPr lang="en-US" sz="2200" dirty="0" smtClean="0">
                <a:solidFill>
                  <a:schemeClr val="tx1"/>
                </a:solidFill>
                <a:latin typeface="Times New Roman" pitchFamily="18" charset="0"/>
                <a:cs typeface="Times New Roman" pitchFamily="18" charset="0"/>
              </a:rPr>
            </a:br>
            <a:r>
              <a:rPr lang="en-US" sz="2200" dirty="0" smtClean="0">
                <a:solidFill>
                  <a:schemeClr val="tx1"/>
                </a:solidFill>
                <a:latin typeface="Times New Roman" pitchFamily="18" charset="0"/>
                <a:cs typeface="Times New Roman" pitchFamily="18" charset="0"/>
              </a:rPr>
              <a:t/>
            </a:r>
            <a:br>
              <a:rPr lang="en-US" sz="2200" dirty="0" smtClean="0">
                <a:solidFill>
                  <a:schemeClr val="tx1"/>
                </a:solidFill>
                <a:latin typeface="Times New Roman" pitchFamily="18" charset="0"/>
                <a:cs typeface="Times New Roman" pitchFamily="18" charset="0"/>
              </a:rPr>
            </a:br>
            <a:r>
              <a:rPr lang="en-US" sz="2200" dirty="0" smtClean="0">
                <a:solidFill>
                  <a:schemeClr val="tx1"/>
                </a:solidFill>
                <a:latin typeface="Times New Roman" pitchFamily="18" charset="0"/>
                <a:cs typeface="Times New Roman" pitchFamily="18" charset="0"/>
              </a:rPr>
              <a:t/>
            </a:r>
            <a:br>
              <a:rPr lang="en-US" sz="2200" dirty="0" smtClean="0">
                <a:solidFill>
                  <a:schemeClr val="tx1"/>
                </a:solidFill>
                <a:latin typeface="Times New Roman" pitchFamily="18" charset="0"/>
                <a:cs typeface="Times New Roman" pitchFamily="18" charset="0"/>
              </a:rPr>
            </a:br>
            <a:r>
              <a:rPr lang="kk-KZ" sz="3200" dirty="0" smtClean="0">
                <a:solidFill>
                  <a:srgbClr val="FF0000"/>
                </a:solidFill>
                <a:latin typeface="Times New Roman" pitchFamily="18" charset="0"/>
                <a:cs typeface="Times New Roman" pitchFamily="18" charset="0"/>
              </a:rPr>
              <a:t>Оңтүстік Корея </a:t>
            </a:r>
            <a:br>
              <a:rPr lang="kk-KZ" sz="3200" dirty="0" smtClean="0">
                <a:solidFill>
                  <a:srgbClr val="FF0000"/>
                </a:solidFill>
                <a:latin typeface="Times New Roman" pitchFamily="18" charset="0"/>
                <a:cs typeface="Times New Roman" pitchFamily="18" charset="0"/>
              </a:rPr>
            </a:br>
            <a:r>
              <a:rPr lang="kk-KZ" sz="3200" dirty="0" smtClean="0">
                <a:solidFill>
                  <a:srgbClr val="FF0000"/>
                </a:solidFill>
                <a:latin typeface="Times New Roman" pitchFamily="18" charset="0"/>
                <a:cs typeface="Times New Roman" pitchFamily="18" charset="0"/>
              </a:rPr>
              <a:t>журналистикасы</a:t>
            </a:r>
            <a:r>
              <a:rPr lang="en-US" sz="3200" dirty="0" smtClean="0">
                <a:solidFill>
                  <a:srgbClr val="FF0000"/>
                </a:solidFill>
                <a:latin typeface="Times New Roman" pitchFamily="18" charset="0"/>
                <a:cs typeface="Times New Roman" pitchFamily="18" charset="0"/>
              </a:rPr>
              <a:t/>
            </a:r>
            <a:br>
              <a:rPr lang="en-US" sz="3200" dirty="0" smtClean="0">
                <a:solidFill>
                  <a:srgbClr val="FF0000"/>
                </a:solidFill>
                <a:latin typeface="Times New Roman" pitchFamily="18" charset="0"/>
                <a:cs typeface="Times New Roman" pitchFamily="18" charset="0"/>
              </a:rPr>
            </a:br>
            <a:r>
              <a:rPr lang="en-US" sz="2200" dirty="0" smtClean="0">
                <a:solidFill>
                  <a:schemeClr val="tx1"/>
                </a:solidFill>
                <a:latin typeface="Times New Roman" pitchFamily="18" charset="0"/>
                <a:cs typeface="Times New Roman" pitchFamily="18" charset="0"/>
              </a:rPr>
              <a:t/>
            </a:r>
            <a:br>
              <a:rPr lang="en-US" sz="2200" dirty="0" smtClean="0">
                <a:solidFill>
                  <a:schemeClr val="tx1"/>
                </a:solidFill>
                <a:latin typeface="Times New Roman" pitchFamily="18" charset="0"/>
                <a:cs typeface="Times New Roman" pitchFamily="18" charset="0"/>
              </a:rPr>
            </a:br>
            <a:r>
              <a:rPr lang="kk-KZ" sz="2200" dirty="0" smtClean="0">
                <a:solidFill>
                  <a:schemeClr val="tx1"/>
                </a:solidFill>
                <a:latin typeface="Times New Roman" pitchFamily="18" charset="0"/>
                <a:cs typeface="Times New Roman" pitchFamily="18" charset="0"/>
              </a:rPr>
              <a:t>Мысаева Қ.Н.</a:t>
            </a:r>
            <a:br>
              <a:rPr lang="kk-KZ" sz="2200" dirty="0" smtClean="0">
                <a:solidFill>
                  <a:schemeClr val="tx1"/>
                </a:solidFill>
                <a:latin typeface="Times New Roman" pitchFamily="18" charset="0"/>
                <a:cs typeface="Times New Roman" pitchFamily="18" charset="0"/>
              </a:rPr>
            </a:br>
            <a:r>
              <a:rPr lang="kk-KZ" sz="2200" dirty="0" smtClean="0">
                <a:solidFill>
                  <a:schemeClr val="tx1"/>
                </a:solidFill>
                <a:latin typeface="Times New Roman" pitchFamily="18" charset="0"/>
                <a:cs typeface="Times New Roman" pitchFamily="18" charset="0"/>
              </a:rPr>
              <a:t>Ф.ғ.к., доцент </a:t>
            </a:r>
            <a:br>
              <a:rPr lang="kk-KZ" sz="2200" dirty="0" smtClean="0">
                <a:solidFill>
                  <a:schemeClr val="tx1"/>
                </a:solidFill>
                <a:latin typeface="Times New Roman" pitchFamily="18" charset="0"/>
                <a:cs typeface="Times New Roman" pitchFamily="18" charset="0"/>
              </a:rPr>
            </a:br>
            <a:r>
              <a:rPr lang="kk-KZ" sz="2200" dirty="0" smtClean="0">
                <a:solidFill>
                  <a:schemeClr val="tx1"/>
                </a:solidFill>
                <a:latin typeface="Times New Roman" pitchFamily="18" charset="0"/>
                <a:cs typeface="Times New Roman" pitchFamily="18" charset="0"/>
              </a:rPr>
              <a:t>Журналистика факультеті,</a:t>
            </a:r>
            <a:br>
              <a:rPr lang="kk-KZ" sz="2200" dirty="0" smtClean="0">
                <a:solidFill>
                  <a:schemeClr val="tx1"/>
                </a:solidFill>
                <a:latin typeface="Times New Roman" pitchFamily="18" charset="0"/>
                <a:cs typeface="Times New Roman" pitchFamily="18" charset="0"/>
              </a:rPr>
            </a:br>
            <a:r>
              <a:rPr lang="kk-KZ" sz="2200" dirty="0" smtClean="0">
                <a:solidFill>
                  <a:schemeClr val="tx1"/>
                </a:solidFill>
                <a:latin typeface="Times New Roman" pitchFamily="18" charset="0"/>
                <a:cs typeface="Times New Roman" pitchFamily="18" charset="0"/>
              </a:rPr>
              <a:t>Әл-Фараби атындағы ҚазҰУ</a:t>
            </a:r>
            <a:r>
              <a:rPr lang="ru-RU" sz="3600" dirty="0" smtClean="0">
                <a:solidFill>
                  <a:srgbClr val="C00000"/>
                </a:solidFill>
              </a:rPr>
              <a:t/>
            </a:r>
            <a:br>
              <a:rPr lang="ru-RU" sz="3600" dirty="0" smtClean="0">
                <a:solidFill>
                  <a:srgbClr val="C00000"/>
                </a:solidFill>
              </a:rPr>
            </a:br>
            <a:endParaRPr lang="ru-RU" sz="4000" dirty="0">
              <a:solidFill>
                <a:schemeClr val="tx1"/>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flipV="1">
            <a:off x="2286000" y="6374922"/>
            <a:ext cx="45719" cy="178278"/>
          </a:xfrm>
        </p:spPr>
        <p:txBody>
          <a:bodyPr>
            <a:normAutofit fontScale="40000" lnSpcReduction="20000"/>
          </a:bodyPr>
          <a:lstStyle/>
          <a:p>
            <a:endParaRPr lang="ru-RU" dirty="0"/>
          </a:p>
        </p:txBody>
      </p:sp>
      <p:pic>
        <p:nvPicPr>
          <p:cNvPr id="2050" name="Picture 2" descr="C:\Users\Ulpash\Desktop\gf\write.jpg"/>
          <p:cNvPicPr>
            <a:picLocks noChangeAspect="1" noChangeArrowheads="1"/>
          </p:cNvPicPr>
          <p:nvPr/>
        </p:nvPicPr>
        <p:blipFill>
          <a:blip r:embed="rId2" cstate="print"/>
          <a:srcRect/>
          <a:stretch>
            <a:fillRect/>
          </a:stretch>
        </p:blipFill>
        <p:spPr bwMode="auto">
          <a:xfrm>
            <a:off x="0" y="381000"/>
            <a:ext cx="3810000" cy="285750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1295400" y="304800"/>
            <a:ext cx="8458200" cy="1143000"/>
          </a:xfrm>
        </p:spPr>
        <p:txBody>
          <a:bodyPr>
            <a:normAutofit/>
          </a:bodyPr>
          <a:lstStyle/>
          <a:p>
            <a:r>
              <a:rPr lang="en-US" sz="4000" dirty="0" smtClean="0">
                <a:solidFill>
                  <a:schemeClr val="tx1"/>
                </a:solidFill>
                <a:latin typeface="Times New Roman" pitchFamily="18" charset="0"/>
                <a:cs typeface="Times New Roman" pitchFamily="18" charset="0"/>
              </a:rPr>
              <a:t>Yesterday, Today and Now</a:t>
            </a:r>
            <a:endParaRPr lang="ru-RU" sz="4000" dirty="0">
              <a:solidFill>
                <a:schemeClr val="tx1"/>
              </a:solidFill>
              <a:latin typeface="Times New Roman" pitchFamily="18" charset="0"/>
              <a:cs typeface="Times New Roman" pitchFamily="18" charset="0"/>
            </a:endParaRPr>
          </a:p>
        </p:txBody>
      </p:sp>
      <p:sp>
        <p:nvSpPr>
          <p:cNvPr id="2" name="Содержимое 1"/>
          <p:cNvSpPr>
            <a:spLocks noGrp="1"/>
          </p:cNvSpPr>
          <p:nvPr>
            <p:ph sz="quarter" idx="1"/>
          </p:nvPr>
        </p:nvSpPr>
        <p:spPr>
          <a:xfrm>
            <a:off x="3124200" y="2514600"/>
            <a:ext cx="5562600" cy="2286000"/>
          </a:xfrm>
        </p:spPr>
        <p:txBody>
          <a:bodyPr>
            <a:normAutofit/>
          </a:bodyPr>
          <a:lstStyle/>
          <a:p>
            <a:r>
              <a:rPr lang="kk-KZ" sz="2800" dirty="0" smtClean="0">
                <a:latin typeface="Times New Roman" pitchFamily="18" charset="0"/>
                <a:cs typeface="Times New Roman" pitchFamily="18" charset="0"/>
              </a:rPr>
              <a:t>Күнделікті үздіксіз жаңалық тарататын  ақпараттық телеарна. 1993 жылы құрылды. </a:t>
            </a:r>
            <a:r>
              <a:rPr lang="en-US" sz="2800" dirty="0" err="1" smtClean="0">
                <a:latin typeface="Times New Roman" pitchFamily="18" charset="0"/>
                <a:cs typeface="Times New Roman" pitchFamily="18" charset="0"/>
              </a:rPr>
              <a:t>Younhap</a:t>
            </a:r>
            <a:r>
              <a:rPr lang="en-US" sz="2800" dirty="0" smtClean="0">
                <a:latin typeface="Times New Roman" pitchFamily="18" charset="0"/>
                <a:cs typeface="Times New Roman" pitchFamily="18" charset="0"/>
              </a:rPr>
              <a:t> </a:t>
            </a:r>
            <a:r>
              <a:rPr lang="kk-KZ" sz="2800" dirty="0" smtClean="0">
                <a:latin typeface="Times New Roman" pitchFamily="18" charset="0"/>
                <a:cs typeface="Times New Roman" pitchFamily="18" charset="0"/>
              </a:rPr>
              <a:t>ақпарат агентігімен </a:t>
            </a:r>
            <a:r>
              <a:rPr lang="ru-RU" sz="2800" dirty="0" smtClean="0">
                <a:latin typeface="Times New Roman" pitchFamily="18" charset="0"/>
                <a:cs typeface="Times New Roman" pitchFamily="18" charset="0"/>
              </a:rPr>
              <a:t>1995 </a:t>
            </a:r>
            <a:r>
              <a:rPr lang="kk-KZ" sz="2800" dirty="0" smtClean="0">
                <a:latin typeface="Times New Roman" pitchFamily="18" charset="0"/>
                <a:cs typeface="Times New Roman" pitchFamily="18" charset="0"/>
              </a:rPr>
              <a:t>жылы бірігеді. </a:t>
            </a:r>
            <a:endParaRPr lang="ru-RU" sz="2800" dirty="0">
              <a:latin typeface="Times New Roman" pitchFamily="18" charset="0"/>
              <a:cs typeface="Times New Roman" pitchFamily="18" charset="0"/>
            </a:endParaRPr>
          </a:p>
        </p:txBody>
      </p:sp>
      <p:sp>
        <p:nvSpPr>
          <p:cNvPr id="30722" name="AutoShape 2" descr="Логотип YTN.sv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30724" name="AutoShape 4" descr="Логотип YTN.sv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30726" name="AutoShape 6" descr="Логотип YTN.sv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30728" name="Picture 8" descr="Логотип YTN.svg"/>
          <p:cNvPicPr>
            <a:picLocks noChangeAspect="1" noChangeArrowheads="1"/>
          </p:cNvPicPr>
          <p:nvPr/>
        </p:nvPicPr>
        <p:blipFill>
          <a:blip r:embed="rId2" cstate="print"/>
          <a:srcRect/>
          <a:stretch>
            <a:fillRect/>
          </a:stretch>
        </p:blipFill>
        <p:spPr bwMode="auto">
          <a:xfrm>
            <a:off x="0" y="1981200"/>
            <a:ext cx="3235305" cy="2895600"/>
          </a:xfrm>
          <a:prstGeom prst="rect">
            <a:avLst/>
          </a:prstGeom>
          <a:noFill/>
        </p:spPr>
      </p:pic>
      <p:pic>
        <p:nvPicPr>
          <p:cNvPr id="30742" name="Picture 22" descr="http://www.digitalytn.co.kr/img/comm/img_link02.gif"/>
          <p:cNvPicPr>
            <a:picLocks noChangeAspect="1" noChangeArrowheads="1"/>
          </p:cNvPicPr>
          <p:nvPr/>
        </p:nvPicPr>
        <p:blipFill>
          <a:blip r:embed="rId3" cstate="print"/>
          <a:srcRect/>
          <a:stretch>
            <a:fillRect/>
          </a:stretch>
        </p:blipFill>
        <p:spPr bwMode="auto">
          <a:xfrm>
            <a:off x="0" y="0"/>
            <a:ext cx="1600200" cy="333375"/>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0" y="609600"/>
            <a:ext cx="5181600" cy="808038"/>
          </a:xfrm>
        </p:spPr>
        <p:txBody>
          <a:bodyPr>
            <a:normAutofit/>
          </a:bodyPr>
          <a:lstStyle/>
          <a:p>
            <a:pPr algn="ctr"/>
            <a:r>
              <a:rPr lang="kk-KZ" dirty="0" smtClean="0">
                <a:solidFill>
                  <a:schemeClr val="tx1"/>
                </a:solidFill>
                <a:latin typeface="Times New Roman" pitchFamily="18" charset="0"/>
                <a:cs typeface="Times New Roman" pitchFamily="18" charset="0"/>
              </a:rPr>
              <a:t>Телекомпанияның радиосы</a:t>
            </a:r>
            <a:endParaRPr lang="ru-RU" dirty="0">
              <a:solidFill>
                <a:schemeClr val="tx1"/>
              </a:solidFill>
              <a:latin typeface="Times New Roman" pitchFamily="18" charset="0"/>
              <a:cs typeface="Times New Roman" pitchFamily="18" charset="0"/>
            </a:endParaRPr>
          </a:p>
        </p:txBody>
      </p:sp>
      <p:sp>
        <p:nvSpPr>
          <p:cNvPr id="3" name="Содержимое 2"/>
          <p:cNvSpPr>
            <a:spLocks noGrp="1"/>
          </p:cNvSpPr>
          <p:nvPr>
            <p:ph sz="quarter" idx="1"/>
          </p:nvPr>
        </p:nvSpPr>
        <p:spPr>
          <a:xfrm>
            <a:off x="3581400" y="1905000"/>
            <a:ext cx="4876800" cy="914400"/>
          </a:xfrm>
        </p:spPr>
        <p:txBody>
          <a:bodyPr>
            <a:noAutofit/>
          </a:bodyPr>
          <a:lstStyle/>
          <a:p>
            <a:pPr algn="ctr"/>
            <a:r>
              <a:rPr lang="kk-KZ" sz="3600" dirty="0" smtClean="0"/>
              <a:t>Онлайн ойындар арнасы</a:t>
            </a:r>
            <a:endParaRPr lang="ru-RU" sz="3600" dirty="0"/>
          </a:p>
        </p:txBody>
      </p:sp>
      <p:pic>
        <p:nvPicPr>
          <p:cNvPr id="4" name="Picture 19" descr="YTN RADIO FM"/>
          <p:cNvPicPr>
            <a:picLocks noChangeAspect="1" noChangeArrowheads="1"/>
          </p:cNvPicPr>
          <p:nvPr/>
        </p:nvPicPr>
        <p:blipFill>
          <a:blip r:embed="rId2" cstate="print"/>
          <a:srcRect/>
          <a:stretch>
            <a:fillRect/>
          </a:stretch>
        </p:blipFill>
        <p:spPr bwMode="auto">
          <a:xfrm>
            <a:off x="381000" y="609600"/>
            <a:ext cx="2971800" cy="762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5" name="Picture 21" descr="YTN DMB LOGO"/>
          <p:cNvPicPr>
            <a:picLocks noChangeAspect="1" noChangeArrowheads="1"/>
          </p:cNvPicPr>
          <p:nvPr/>
        </p:nvPicPr>
        <p:blipFill>
          <a:blip r:embed="rId3" cstate="print"/>
          <a:srcRect/>
          <a:stretch>
            <a:fillRect/>
          </a:stretch>
        </p:blipFill>
        <p:spPr bwMode="auto">
          <a:xfrm>
            <a:off x="457200" y="2209800"/>
            <a:ext cx="2971800" cy="59372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6" name="Picture 25" descr="YTN Weather Logo"/>
          <p:cNvPicPr>
            <a:picLocks noChangeAspect="1" noChangeArrowheads="1"/>
          </p:cNvPicPr>
          <p:nvPr/>
        </p:nvPicPr>
        <p:blipFill>
          <a:blip r:embed="rId4" cstate="print"/>
          <a:srcRect/>
          <a:stretch>
            <a:fillRect/>
          </a:stretch>
        </p:blipFill>
        <p:spPr bwMode="auto">
          <a:xfrm>
            <a:off x="457200" y="3200400"/>
            <a:ext cx="2971800" cy="9144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7" name="TextBox 6"/>
          <p:cNvSpPr txBox="1"/>
          <p:nvPr/>
        </p:nvSpPr>
        <p:spPr>
          <a:xfrm>
            <a:off x="3581400" y="3276600"/>
            <a:ext cx="4796698" cy="584775"/>
          </a:xfrm>
          <a:prstGeom prst="rect">
            <a:avLst/>
          </a:prstGeom>
          <a:noFill/>
        </p:spPr>
        <p:txBody>
          <a:bodyPr wrap="none" rtlCol="0">
            <a:spAutoFit/>
          </a:bodyPr>
          <a:lstStyle/>
          <a:p>
            <a:r>
              <a:rPr lang="kk-KZ" sz="3200" dirty="0" smtClean="0">
                <a:latin typeface="Times New Roman" pitchFamily="18" charset="0"/>
                <a:cs typeface="Times New Roman" pitchFamily="18" charset="0"/>
              </a:rPr>
              <a:t>Ауа райына арналған арна</a:t>
            </a:r>
            <a:endParaRPr lang="ru-RU" sz="3200" dirty="0">
              <a:latin typeface="Times New Roman" pitchFamily="18" charset="0"/>
              <a:cs typeface="Times New Roman" pitchFamily="18" charset="0"/>
            </a:endParaRPr>
          </a:p>
        </p:txBody>
      </p:sp>
      <p:pic>
        <p:nvPicPr>
          <p:cNvPr id="8" name="Picture 29" descr="YTN"/>
          <p:cNvPicPr>
            <a:picLocks noChangeAspect="1" noChangeArrowheads="1"/>
          </p:cNvPicPr>
          <p:nvPr/>
        </p:nvPicPr>
        <p:blipFill>
          <a:blip r:embed="rId5" cstate="print"/>
          <a:srcRect/>
          <a:stretch>
            <a:fillRect/>
          </a:stretch>
        </p:blipFill>
        <p:spPr bwMode="auto">
          <a:xfrm>
            <a:off x="457200" y="4495800"/>
            <a:ext cx="2971800" cy="9144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9" name="TextBox 8"/>
          <p:cNvSpPr txBox="1"/>
          <p:nvPr/>
        </p:nvSpPr>
        <p:spPr>
          <a:xfrm>
            <a:off x="3886200" y="4419600"/>
            <a:ext cx="5257800" cy="1077218"/>
          </a:xfrm>
          <a:prstGeom prst="rect">
            <a:avLst/>
          </a:prstGeom>
          <a:noFill/>
        </p:spPr>
        <p:txBody>
          <a:bodyPr wrap="square" rtlCol="0">
            <a:spAutoFit/>
          </a:bodyPr>
          <a:lstStyle/>
          <a:p>
            <a:r>
              <a:rPr lang="ru-RU" sz="3200" dirty="0" smtClean="0">
                <a:latin typeface="Times New Roman" pitchFamily="18" charset="0"/>
                <a:cs typeface="Times New Roman" pitchFamily="18" charset="0"/>
              </a:rPr>
              <a:t>24 </a:t>
            </a:r>
            <a:r>
              <a:rPr lang="kk-KZ" sz="3200" dirty="0" smtClean="0">
                <a:latin typeface="Times New Roman" pitchFamily="18" charset="0"/>
                <a:cs typeface="Times New Roman" pitchFamily="18" charset="0"/>
              </a:rPr>
              <a:t>сағаттық жаңалықтар </a:t>
            </a:r>
          </a:p>
          <a:p>
            <a:r>
              <a:rPr lang="kk-KZ" sz="3200" dirty="0" smtClean="0">
                <a:latin typeface="Times New Roman" pitchFamily="18" charset="0"/>
                <a:cs typeface="Times New Roman" pitchFamily="18" charset="0"/>
              </a:rPr>
              <a:t>тарату арнасы</a:t>
            </a:r>
            <a:endParaRPr lang="ru-RU" sz="3200" dirty="0">
              <a:latin typeface="Times New Roman" pitchFamily="18" charset="0"/>
              <a:cs typeface="Times New Roman" pitchFamily="18" charset="0"/>
            </a:endParaRPr>
          </a:p>
        </p:txBody>
      </p:sp>
      <p:pic>
        <p:nvPicPr>
          <p:cNvPr id="10" name="Picture 27" descr="Scince TV LOGO"/>
          <p:cNvPicPr>
            <a:picLocks noChangeAspect="1" noChangeArrowheads="1"/>
          </p:cNvPicPr>
          <p:nvPr/>
        </p:nvPicPr>
        <p:blipFill>
          <a:blip r:embed="rId6" cstate="print"/>
          <a:srcRect/>
          <a:stretch>
            <a:fillRect/>
          </a:stretch>
        </p:blipFill>
        <p:spPr bwMode="auto">
          <a:xfrm>
            <a:off x="457200" y="5791200"/>
            <a:ext cx="3048000" cy="10668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1" name="TextBox 10"/>
          <p:cNvSpPr txBox="1"/>
          <p:nvPr/>
        </p:nvSpPr>
        <p:spPr>
          <a:xfrm>
            <a:off x="3886200" y="5943600"/>
            <a:ext cx="4561057" cy="584775"/>
          </a:xfrm>
          <a:prstGeom prst="rect">
            <a:avLst/>
          </a:prstGeom>
          <a:noFill/>
        </p:spPr>
        <p:txBody>
          <a:bodyPr wrap="none" rtlCol="0">
            <a:spAutoFit/>
          </a:bodyPr>
          <a:lstStyle/>
          <a:p>
            <a:r>
              <a:rPr lang="kk-KZ" sz="3200" dirty="0" smtClean="0">
                <a:latin typeface="Times New Roman" pitchFamily="18" charset="0"/>
                <a:cs typeface="Times New Roman" pitchFamily="18" charset="0"/>
              </a:rPr>
              <a:t>Ғылыми, танымдық арна</a:t>
            </a:r>
            <a:endParaRPr lang="ru-RU"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1676400"/>
            <a:ext cx="8229600" cy="685800"/>
          </a:xfrm>
        </p:spPr>
        <p:txBody>
          <a:bodyPr>
            <a:noAutofit/>
          </a:bodyPr>
          <a:lstStyle/>
          <a:p>
            <a:r>
              <a:rPr lang="ru-RU" sz="3200" b="0" dirty="0" err="1" smtClean="0">
                <a:solidFill>
                  <a:sysClr val="windowText" lastClr="000000"/>
                </a:solidFill>
                <a:latin typeface="Times New Roman" pitchFamily="18" charset="0"/>
                <a:cs typeface="Times New Roman" pitchFamily="18" charset="0"/>
              </a:rPr>
              <a:t>Korean</a:t>
            </a:r>
            <a:r>
              <a:rPr lang="ru-RU" sz="3200" b="0" dirty="0" smtClean="0">
                <a:solidFill>
                  <a:sysClr val="windowText" lastClr="000000"/>
                </a:solidFill>
                <a:latin typeface="Times New Roman" pitchFamily="18" charset="0"/>
                <a:cs typeface="Times New Roman" pitchFamily="18" charset="0"/>
              </a:rPr>
              <a:t> </a:t>
            </a:r>
            <a:r>
              <a:rPr lang="ru-RU" sz="3200" b="0" dirty="0" err="1" smtClean="0">
                <a:solidFill>
                  <a:sysClr val="windowText" lastClr="000000"/>
                </a:solidFill>
                <a:latin typeface="Times New Roman" pitchFamily="18" charset="0"/>
                <a:cs typeface="Times New Roman" pitchFamily="18" charset="0"/>
              </a:rPr>
              <a:t>Broadcasting</a:t>
            </a:r>
            <a:r>
              <a:rPr lang="ru-RU" sz="3200" b="0" dirty="0" smtClean="0">
                <a:solidFill>
                  <a:sysClr val="windowText" lastClr="000000"/>
                </a:solidFill>
                <a:latin typeface="Times New Roman" pitchFamily="18" charset="0"/>
                <a:cs typeface="Times New Roman" pitchFamily="18" charset="0"/>
              </a:rPr>
              <a:t> </a:t>
            </a:r>
            <a:r>
              <a:rPr lang="ru-RU" sz="3200" b="0" dirty="0" err="1" smtClean="0">
                <a:solidFill>
                  <a:sysClr val="windowText" lastClr="000000"/>
                </a:solidFill>
                <a:latin typeface="Times New Roman" pitchFamily="18" charset="0"/>
                <a:cs typeface="Times New Roman" pitchFamily="18" charset="0"/>
              </a:rPr>
              <a:t>System</a:t>
            </a:r>
            <a:r>
              <a:rPr lang="ru-RU" sz="3200" b="0" dirty="0" smtClean="0">
                <a:solidFill>
                  <a:sysClr val="windowText" lastClr="000000"/>
                </a:solidFill>
              </a:rPr>
              <a:t/>
            </a:r>
            <a:br>
              <a:rPr lang="ru-RU" sz="3200" b="0" dirty="0" smtClean="0">
                <a:solidFill>
                  <a:sysClr val="windowText" lastClr="000000"/>
                </a:solidFill>
              </a:rPr>
            </a:br>
            <a:endParaRPr lang="ru-RU" sz="3200" dirty="0">
              <a:solidFill>
                <a:sysClr val="windowText" lastClr="000000"/>
              </a:solidFill>
            </a:endParaRPr>
          </a:p>
        </p:txBody>
      </p:sp>
      <p:sp>
        <p:nvSpPr>
          <p:cNvPr id="3" name="Содержимое 2"/>
          <p:cNvSpPr>
            <a:spLocks noGrp="1"/>
          </p:cNvSpPr>
          <p:nvPr>
            <p:ph sz="quarter" idx="1"/>
          </p:nvPr>
        </p:nvSpPr>
        <p:spPr>
          <a:xfrm>
            <a:off x="457200" y="2057401"/>
            <a:ext cx="8229600" cy="2819400"/>
          </a:xfrm>
        </p:spPr>
        <p:style>
          <a:lnRef idx="2">
            <a:schemeClr val="accent1">
              <a:shade val="50000"/>
            </a:schemeClr>
          </a:lnRef>
          <a:fillRef idx="1">
            <a:schemeClr val="accent1"/>
          </a:fillRef>
          <a:effectRef idx="0">
            <a:schemeClr val="accent1"/>
          </a:effectRef>
          <a:fontRef idx="minor">
            <a:schemeClr val="lt1"/>
          </a:fontRef>
        </p:style>
        <p:txBody>
          <a:bodyPr/>
          <a:lstStyle/>
          <a:p>
            <a:pPr algn="ctr"/>
            <a:r>
              <a:rPr lang="kk-KZ" dirty="0" smtClean="0">
                <a:latin typeface="Times New Roman" pitchFamily="18" charset="0"/>
                <a:cs typeface="Times New Roman" pitchFamily="18" charset="0"/>
              </a:rPr>
              <a:t>Оңтүстік Кореяның үлкен теле</a:t>
            </a:r>
            <a:r>
              <a:rPr lang="ru-RU" dirty="0" smtClean="0">
                <a:latin typeface="Times New Roman" pitchFamily="18" charset="0"/>
                <a:cs typeface="Times New Roman" pitchFamily="18" charset="0"/>
              </a:rPr>
              <a:t>-</a:t>
            </a:r>
            <a:r>
              <a:rPr lang="kk-KZ" dirty="0" smtClean="0">
                <a:latin typeface="Times New Roman" pitchFamily="18" charset="0"/>
                <a:cs typeface="Times New Roman" pitchFamily="18" charset="0"/>
              </a:rPr>
              <a:t>радио компаниясы.</a:t>
            </a:r>
          </a:p>
          <a:p>
            <a:pPr algn="ctr"/>
            <a:r>
              <a:rPr lang="kk-KZ" dirty="0" smtClean="0">
                <a:latin typeface="Times New Roman" pitchFamily="18" charset="0"/>
                <a:cs typeface="Times New Roman" pitchFamily="18" charset="0"/>
              </a:rPr>
              <a:t>Радиосы </a:t>
            </a:r>
            <a:r>
              <a:rPr lang="ru-RU" dirty="0" smtClean="0">
                <a:latin typeface="Times New Roman" pitchFamily="18" charset="0"/>
                <a:cs typeface="Times New Roman" pitchFamily="18" charset="0"/>
              </a:rPr>
              <a:t>1953 </a:t>
            </a:r>
            <a:r>
              <a:rPr lang="kk-KZ" dirty="0" smtClean="0">
                <a:latin typeface="Times New Roman" pitchFamily="18" charset="0"/>
                <a:cs typeface="Times New Roman" pitchFamily="18" charset="0"/>
              </a:rPr>
              <a:t>жылы “Тәуелсіз Корея дауысы” деген атаумен жұмысын бастады. Кореядағы  жалғыз халықаралық деңгейге көтерілген радио. </a:t>
            </a:r>
            <a:r>
              <a:rPr lang="ru-RU" dirty="0" smtClean="0">
                <a:latin typeface="Times New Roman" pitchFamily="18" charset="0"/>
                <a:cs typeface="Times New Roman" pitchFamily="18" charset="0"/>
              </a:rPr>
              <a:t>11 </a:t>
            </a:r>
            <a:r>
              <a:rPr lang="kk-KZ" dirty="0" smtClean="0">
                <a:latin typeface="Times New Roman" pitchFamily="18" charset="0"/>
                <a:cs typeface="Times New Roman" pitchFamily="18" charset="0"/>
              </a:rPr>
              <a:t>тілде таратылады. </a:t>
            </a:r>
            <a:r>
              <a:rPr lang="ru-RU" dirty="0" smtClean="0">
                <a:latin typeface="Times New Roman" pitchFamily="18" charset="0"/>
                <a:cs typeface="Times New Roman" pitchFamily="18" charset="0"/>
              </a:rPr>
              <a:t>2005 </a:t>
            </a:r>
            <a:r>
              <a:rPr lang="kk-KZ" dirty="0" smtClean="0">
                <a:latin typeface="Times New Roman" pitchFamily="18" charset="0"/>
                <a:cs typeface="Times New Roman" pitchFamily="18" charset="0"/>
              </a:rPr>
              <a:t>жылы “</a:t>
            </a:r>
            <a:r>
              <a:rPr lang="en-US" dirty="0" smtClean="0">
                <a:latin typeface="Times New Roman" pitchFamily="18" charset="0"/>
                <a:cs typeface="Times New Roman" pitchFamily="18" charset="0"/>
              </a:rPr>
              <a:t>KBS world radio</a:t>
            </a:r>
            <a:r>
              <a:rPr lang="kk-KZ" dirty="0" smtClean="0">
                <a:latin typeface="Times New Roman" pitchFamily="18" charset="0"/>
                <a:cs typeface="Times New Roman" pitchFamily="18" charset="0"/>
              </a:rPr>
              <a:t>” деген атауға өзгертілді.</a:t>
            </a:r>
            <a:r>
              <a:rPr lang="ru-RU" dirty="0" smtClean="0">
                <a:latin typeface="Times New Roman" pitchFamily="18" charset="0"/>
                <a:cs typeface="Times New Roman" pitchFamily="18" charset="0"/>
              </a:rPr>
              <a:t>1961 </a:t>
            </a:r>
            <a:r>
              <a:rPr lang="ru-RU" dirty="0" err="1" smtClean="0">
                <a:latin typeface="Times New Roman" pitchFamily="18" charset="0"/>
                <a:cs typeface="Times New Roman" pitchFamily="18" charset="0"/>
              </a:rPr>
              <a:t>жылы</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kk-KZ" dirty="0" smtClean="0">
                <a:latin typeface="Times New Roman" pitchFamily="18" charset="0"/>
                <a:cs typeface="Times New Roman" pitchFamily="18" charset="0"/>
              </a:rPr>
              <a:t>орыс тілінде таратыла бастады. </a:t>
            </a:r>
            <a:endParaRPr lang="ru-RU" dirty="0">
              <a:latin typeface="Times New Roman" pitchFamily="18" charset="0"/>
              <a:cs typeface="Times New Roman" pitchFamily="18" charset="0"/>
            </a:endParaRPr>
          </a:p>
        </p:txBody>
      </p:sp>
      <p:pic>
        <p:nvPicPr>
          <p:cNvPr id="13314" name="Picture 2" descr="KBS World Radio"/>
          <p:cNvPicPr>
            <a:picLocks noChangeAspect="1" noChangeArrowheads="1"/>
          </p:cNvPicPr>
          <p:nvPr/>
        </p:nvPicPr>
        <p:blipFill>
          <a:blip r:embed="rId2" cstate="print"/>
          <a:srcRect/>
          <a:stretch>
            <a:fillRect/>
          </a:stretch>
        </p:blipFill>
        <p:spPr bwMode="auto">
          <a:xfrm>
            <a:off x="762000" y="5105400"/>
            <a:ext cx="3300413" cy="6858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sz="quarter" idx="1"/>
          </p:nvPr>
        </p:nvSpPr>
        <p:spPr>
          <a:xfrm>
            <a:off x="2971800" y="457200"/>
            <a:ext cx="5943600" cy="5550091"/>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a:r>
              <a:rPr lang="ru-RU" sz="3200" dirty="0" smtClean="0">
                <a:latin typeface="Times New Roman" pitchFamily="18" charset="0"/>
                <a:cs typeface="Times New Roman" pitchFamily="18" charset="0"/>
              </a:rPr>
              <a:t>2008 </a:t>
            </a:r>
            <a:r>
              <a:rPr lang="kk-KZ" sz="3200" dirty="0" smtClean="0">
                <a:latin typeface="Times New Roman" pitchFamily="18" charset="0"/>
                <a:cs typeface="Times New Roman" pitchFamily="18" charset="0"/>
              </a:rPr>
              <a:t>жылдан бастап жарыққа шыға бастаған. Ағылшын тілінде таратылатын, апталық журнал. Көбінесе Кореяға келген туристерге көп көмегін тигізеді.  Таралымы </a:t>
            </a:r>
            <a:r>
              <a:rPr lang="ru-RU" sz="3200" dirty="0" smtClean="0">
                <a:latin typeface="Times New Roman" pitchFamily="18" charset="0"/>
                <a:cs typeface="Times New Roman" pitchFamily="18" charset="0"/>
              </a:rPr>
              <a:t>20 000 дана</a:t>
            </a:r>
            <a:r>
              <a:rPr lang="kk-KZ" sz="3200" dirty="0" smtClean="0">
                <a:latin typeface="Times New Roman" pitchFamily="18" charset="0"/>
                <a:cs typeface="Times New Roman" pitchFamily="18" charset="0"/>
              </a:rPr>
              <a:t>. Тақырыптары ай бойына өткен концерт, мереке, фестиваль және  көрмелер жайында. Редакторы</a:t>
            </a:r>
          </a:p>
          <a:p>
            <a:pPr algn="ctr"/>
            <a:r>
              <a:rPr lang="kk-KZ" sz="3200" dirty="0" smtClean="0">
                <a:latin typeface="Times New Roman" pitchFamily="18" charset="0"/>
                <a:cs typeface="Times New Roman" pitchFamily="18" charset="0"/>
              </a:rPr>
              <a:t> Стивен Ревер. </a:t>
            </a:r>
            <a:endParaRPr lang="ru-RU" sz="3200" dirty="0">
              <a:latin typeface="Times New Roman" pitchFamily="18" charset="0"/>
              <a:cs typeface="Times New Roman" pitchFamily="18" charset="0"/>
            </a:endParaRPr>
          </a:p>
        </p:txBody>
      </p:sp>
      <p:pic>
        <p:nvPicPr>
          <p:cNvPr id="29698" name="Picture 2" descr="http://upload.wikimedia.org/wikipedia/en/1/14/10MagazineLogo.png"/>
          <p:cNvPicPr>
            <a:picLocks noChangeAspect="1" noChangeArrowheads="1"/>
          </p:cNvPicPr>
          <p:nvPr/>
        </p:nvPicPr>
        <p:blipFill>
          <a:blip r:embed="rId2" cstate="print"/>
          <a:srcRect/>
          <a:stretch>
            <a:fillRect/>
          </a:stretch>
        </p:blipFill>
        <p:spPr bwMode="auto">
          <a:xfrm>
            <a:off x="304800" y="1143000"/>
            <a:ext cx="2667000" cy="375451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419600" y="304800"/>
            <a:ext cx="3733800" cy="1143000"/>
          </a:xfrm>
        </p:spPr>
        <p:txBody>
          <a:bodyPr>
            <a:normAutofit/>
          </a:bodyPr>
          <a:lstStyle/>
          <a:p>
            <a:r>
              <a:rPr lang="kk-KZ" sz="4000" b="1" dirty="0" smtClean="0">
                <a:solidFill>
                  <a:schemeClr val="tx1"/>
                </a:solidFill>
                <a:latin typeface="Times New Roman" pitchFamily="18" charset="0"/>
                <a:cs typeface="Times New Roman" pitchFamily="18" charset="0"/>
              </a:rPr>
              <a:t>Чосон Ильбо</a:t>
            </a:r>
            <a:endParaRPr lang="ru-RU" sz="4000" b="1" dirty="0">
              <a:solidFill>
                <a:schemeClr val="tx1"/>
              </a:solidFill>
              <a:latin typeface="Times New Roman" pitchFamily="18" charset="0"/>
              <a:cs typeface="Times New Roman" pitchFamily="18" charset="0"/>
            </a:endParaRPr>
          </a:p>
        </p:txBody>
      </p:sp>
      <p:sp>
        <p:nvSpPr>
          <p:cNvPr id="2" name="Содержимое 1"/>
          <p:cNvSpPr>
            <a:spLocks noGrp="1"/>
          </p:cNvSpPr>
          <p:nvPr>
            <p:ph sz="quarter" idx="1"/>
          </p:nvPr>
        </p:nvSpPr>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a:r>
              <a:rPr lang="kk-KZ" sz="2800" dirty="0" smtClean="0">
                <a:latin typeface="Times New Roman" pitchFamily="18" charset="0"/>
                <a:cs typeface="Times New Roman" pitchFamily="18" charset="0"/>
              </a:rPr>
              <a:t>Күн сайын шығатын Кореядағы ең беделді газет. Тарлымы </a:t>
            </a:r>
            <a:r>
              <a:rPr lang="ru-RU" sz="2800" dirty="0" smtClean="0">
                <a:latin typeface="Times New Roman" pitchFamily="18" charset="0"/>
                <a:cs typeface="Times New Roman" pitchFamily="18" charset="0"/>
              </a:rPr>
              <a:t>2 200 000 дана</a:t>
            </a:r>
            <a:r>
              <a:rPr lang="kk-KZ" sz="2800" dirty="0" smtClean="0">
                <a:latin typeface="Times New Roman" pitchFamily="18" charset="0"/>
                <a:cs typeface="Times New Roman" pitchFamily="18" charset="0"/>
              </a:rPr>
              <a:t>. </a:t>
            </a:r>
            <a:r>
              <a:rPr lang="ru-RU" sz="2800" dirty="0" smtClean="0">
                <a:latin typeface="Times New Roman" pitchFamily="18" charset="0"/>
                <a:cs typeface="Times New Roman" pitchFamily="18" charset="0"/>
              </a:rPr>
              <a:t>1920 </a:t>
            </a:r>
            <a:r>
              <a:rPr lang="ru-RU" sz="2800" dirty="0" err="1" smtClean="0">
                <a:latin typeface="Times New Roman" pitchFamily="18" charset="0"/>
                <a:cs typeface="Times New Roman" pitchFamily="18" charset="0"/>
              </a:rPr>
              <a:t>жылы</a:t>
            </a:r>
            <a:r>
              <a:rPr lang="ru-RU" sz="2800" dirty="0" smtClean="0">
                <a:latin typeface="Times New Roman" pitchFamily="18" charset="0"/>
                <a:cs typeface="Times New Roman" pitchFamily="18" charset="0"/>
              </a:rPr>
              <a:t> </a:t>
            </a:r>
            <a:r>
              <a:rPr lang="kk-KZ" sz="2800" dirty="0" smtClean="0">
                <a:latin typeface="Times New Roman" pitchFamily="18" charset="0"/>
                <a:cs typeface="Times New Roman" pitchFamily="18" charset="0"/>
              </a:rPr>
              <a:t>құрылған тұңғыш газеттердің бірі. Онда газет Кореядағы “Хангыль” соңғы династия есімімен аталған. Ағылшын, корей және жапон  тілінде таратылады. </a:t>
            </a:r>
            <a:r>
              <a:rPr lang="ru-RU" sz="2800" dirty="0" smtClean="0">
                <a:latin typeface="Times New Roman" pitchFamily="18" charset="0"/>
                <a:cs typeface="Times New Roman" pitchFamily="18" charset="0"/>
              </a:rPr>
              <a:t>1940 </a:t>
            </a:r>
            <a:r>
              <a:rPr lang="kk-KZ" sz="2800" dirty="0" smtClean="0">
                <a:latin typeface="Times New Roman" pitchFamily="18" charset="0"/>
                <a:cs typeface="Times New Roman" pitchFamily="18" charset="0"/>
              </a:rPr>
              <a:t>жылы өзінің </a:t>
            </a:r>
            <a:r>
              <a:rPr lang="ru-RU" sz="2800" dirty="0" smtClean="0">
                <a:latin typeface="Times New Roman" pitchFamily="18" charset="0"/>
                <a:cs typeface="Times New Roman" pitchFamily="18" charset="0"/>
              </a:rPr>
              <a:t>6924 номе</a:t>
            </a:r>
            <a:r>
              <a:rPr lang="kk-KZ" sz="2800" dirty="0" smtClean="0">
                <a:latin typeface="Times New Roman" pitchFamily="18" charset="0"/>
                <a:cs typeface="Times New Roman" pitchFamily="18" charset="0"/>
              </a:rPr>
              <a:t>рі жарық көрген. Жапонияға тәуелді болған басылым аясында көптеген даулы мәселелер болды. </a:t>
            </a:r>
            <a:r>
              <a:rPr lang="ru-RU" sz="2800" dirty="0" smtClean="0">
                <a:latin typeface="Times New Roman" pitchFamily="18" charset="0"/>
                <a:cs typeface="Times New Roman" pitchFamily="18" charset="0"/>
              </a:rPr>
              <a:t>1945 Корея </a:t>
            </a:r>
            <a:r>
              <a:rPr lang="kk-KZ" sz="2800" dirty="0" smtClean="0">
                <a:latin typeface="Times New Roman" pitchFamily="18" charset="0"/>
                <a:cs typeface="Times New Roman" pitchFamily="18" charset="0"/>
              </a:rPr>
              <a:t>тәуелсіздік алуына байланысты </a:t>
            </a:r>
            <a:r>
              <a:rPr lang="ru-RU" sz="2800" dirty="0" smtClean="0">
                <a:latin typeface="Times New Roman" pitchFamily="18" charset="0"/>
                <a:cs typeface="Times New Roman" pitchFamily="18" charset="0"/>
              </a:rPr>
              <a:t>бес </a:t>
            </a:r>
            <a:r>
              <a:rPr lang="ru-RU" sz="2800" dirty="0" err="1" smtClean="0">
                <a:latin typeface="Times New Roman" pitchFamily="18" charset="0"/>
                <a:cs typeface="Times New Roman" pitchFamily="18" charset="0"/>
              </a:rPr>
              <a:t>жылды</a:t>
            </a:r>
            <a:r>
              <a:rPr lang="kk-KZ" sz="2800" dirty="0" smtClean="0">
                <a:latin typeface="Times New Roman" pitchFamily="18" charset="0"/>
                <a:cs typeface="Times New Roman" pitchFamily="18" charset="0"/>
              </a:rPr>
              <a:t>қ үзілістен кейін қайта шығарыла бастады. </a:t>
            </a:r>
            <a:r>
              <a:rPr lang="ru-RU" sz="2800" dirty="0" smtClean="0">
                <a:latin typeface="Times New Roman" pitchFamily="18" charset="0"/>
                <a:cs typeface="Times New Roman" pitchFamily="18" charset="0"/>
              </a:rPr>
              <a:t> </a:t>
            </a:r>
            <a:endParaRPr lang="ru-RU" sz="2800" dirty="0">
              <a:latin typeface="Times New Roman" pitchFamily="18" charset="0"/>
              <a:cs typeface="Times New Roman" pitchFamily="18" charset="0"/>
            </a:endParaRPr>
          </a:p>
        </p:txBody>
      </p:sp>
      <p:pic>
        <p:nvPicPr>
          <p:cNvPr id="28674" name="Picture 2" descr="File:Chosun IIbo Logo.svg"/>
          <p:cNvPicPr>
            <a:picLocks noChangeAspect="1" noChangeArrowheads="1"/>
          </p:cNvPicPr>
          <p:nvPr/>
        </p:nvPicPr>
        <p:blipFill>
          <a:blip r:embed="rId2" cstate="print"/>
          <a:srcRect/>
          <a:stretch>
            <a:fillRect/>
          </a:stretch>
        </p:blipFill>
        <p:spPr bwMode="auto">
          <a:xfrm>
            <a:off x="533400" y="762000"/>
            <a:ext cx="3562350" cy="74295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pPr algn="ctr"/>
            <a:r>
              <a:rPr lang="kk-KZ" dirty="0" smtClean="0">
                <a:solidFill>
                  <a:schemeClr val="tx1"/>
                </a:solidFill>
                <a:latin typeface="Times New Roman" pitchFamily="18" charset="0"/>
                <a:cs typeface="Times New Roman" pitchFamily="18" charset="0"/>
              </a:rPr>
              <a:t>Интернет және журналистка</a:t>
            </a:r>
            <a:endParaRPr lang="ru-RU" dirty="0">
              <a:solidFill>
                <a:schemeClr val="tx1"/>
              </a:solidFill>
              <a:latin typeface="Times New Roman" pitchFamily="18" charset="0"/>
              <a:cs typeface="Times New Roman" pitchFamily="18" charset="0"/>
            </a:endParaRPr>
          </a:p>
        </p:txBody>
      </p:sp>
      <p:sp>
        <p:nvSpPr>
          <p:cNvPr id="2" name="Содержимое 1"/>
          <p:cNvSpPr>
            <a:spLocks noGrp="1"/>
          </p:cNvSpPr>
          <p:nvPr>
            <p:ph sz="quarter" idx="1"/>
          </p:nvPr>
        </p:nvSpPr>
        <p:spPr>
          <a:xfrm>
            <a:off x="457200" y="1481328"/>
            <a:ext cx="5181600" cy="4767072"/>
          </a:xfrm>
        </p:spPr>
        <p:style>
          <a:lnRef idx="3">
            <a:schemeClr val="lt1"/>
          </a:lnRef>
          <a:fillRef idx="1">
            <a:schemeClr val="accent1"/>
          </a:fillRef>
          <a:effectRef idx="1">
            <a:schemeClr val="accent1"/>
          </a:effectRef>
          <a:fontRef idx="minor">
            <a:schemeClr val="lt1"/>
          </a:fontRef>
        </p:style>
        <p:txBody>
          <a:bodyPr>
            <a:noAutofit/>
          </a:bodyPr>
          <a:lstStyle/>
          <a:p>
            <a:pPr algn="ctr"/>
            <a:r>
              <a:rPr lang="kk-KZ" sz="2800" dirty="0" smtClean="0">
                <a:effectLst>
                  <a:outerShdw blurRad="38100" dist="38100" dir="2700000" algn="tl">
                    <a:srgbClr val="000000">
                      <a:alpha val="43137"/>
                    </a:srgbClr>
                  </a:outerShdw>
                </a:effectLst>
                <a:latin typeface="Times New Roman" pitchFamily="18" charset="0"/>
                <a:cs typeface="Times New Roman" pitchFamily="18" charset="0"/>
              </a:rPr>
              <a:t>Корея халқы интернет қолданудан дүние жүзінде алдыңғы қатардағы елдердің бірі. Интернетті қолдану қолжетімді дәрежеде дамыған. Интернет газеттер көп тараған. Дегенмен интернет журналистерді Кореяда  тәуелсіз репортерлер деп атайды. Цензура газеттен гөрі, интернет ақпараттарына қатал қаралады.  </a:t>
            </a:r>
            <a:endParaRPr lang="ru-RU" sz="2800"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1026" name="Picture 2" descr="C:\Users\Ulpash\Desktop\gf\internet_gazeta.jpg"/>
          <p:cNvPicPr>
            <a:picLocks noChangeAspect="1" noChangeArrowheads="1"/>
          </p:cNvPicPr>
          <p:nvPr/>
        </p:nvPicPr>
        <p:blipFill>
          <a:blip r:embed="rId2" cstate="print"/>
          <a:srcRect/>
          <a:stretch>
            <a:fillRect/>
          </a:stretch>
        </p:blipFill>
        <p:spPr bwMode="auto">
          <a:xfrm>
            <a:off x="5715000" y="1828800"/>
            <a:ext cx="2971800" cy="32004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endParaRPr lang="ru-RU"/>
          </a:p>
        </p:txBody>
      </p:sp>
      <p:sp>
        <p:nvSpPr>
          <p:cNvPr id="2" name="Содержимое 1"/>
          <p:cNvSpPr>
            <a:spLocks noGrp="1"/>
          </p:cNvSpPr>
          <p:nvPr>
            <p:ph sz="quarter" idx="1"/>
          </p:nvPr>
        </p:nvSpPr>
        <p:spPr/>
        <p:txBody>
          <a:bodyPr>
            <a:prstTxWarp prst="textChevron">
              <a:avLst/>
            </a:prstTxWarp>
            <a:normAutofit/>
          </a:bodyPr>
          <a:lstStyle/>
          <a:p>
            <a:r>
              <a:rPr lang="kk-KZ" sz="4800" dirty="0" smtClean="0">
                <a:latin typeface="Times New Roman" pitchFamily="18" charset="0"/>
                <a:cs typeface="Times New Roman" pitchFamily="18" charset="0"/>
              </a:rPr>
              <a:t>Назарларыңызға рахмет!</a:t>
            </a:r>
            <a:endParaRPr lang="ru-RU" sz="4800" dirty="0">
              <a:latin typeface="Times New Roman" pitchFamily="18" charset="0"/>
              <a:cs typeface="Times New Roman" pitchFamily="18" charset="0"/>
            </a:endParaRPr>
          </a:p>
        </p:txBody>
      </p:sp>
      <p:pic>
        <p:nvPicPr>
          <p:cNvPr id="4" name="Picture 2" descr="http://flagpedia.net/data/flags/ultra/kr.png"/>
          <p:cNvPicPr>
            <a:picLocks noChangeAspect="1" noChangeArrowheads="1"/>
          </p:cNvPicPr>
          <p:nvPr/>
        </p:nvPicPr>
        <p:blipFill>
          <a:blip r:embed="rId2" cstate="print"/>
          <a:srcRect/>
          <a:stretch>
            <a:fillRect/>
          </a:stretch>
        </p:blipFill>
        <p:spPr bwMode="auto">
          <a:xfrm>
            <a:off x="5181600" y="304800"/>
            <a:ext cx="3581400" cy="2388067"/>
          </a:xfrm>
          <a:prstGeom prst="rect">
            <a:avLst/>
          </a:prstGeom>
          <a:ln>
            <a:noFill/>
          </a:ln>
          <a:effectLst>
            <a:softEdge rad="112500"/>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71</TotalTime>
  <Words>259</Words>
  <Application>Microsoft Office PowerPoint</Application>
  <PresentationFormat>Экран (4:3)</PresentationFormat>
  <Paragraphs>19</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Эркер</vt:lpstr>
      <vt:lpstr>   Оңтүстік Корея  журналистикасы  Мысаева Қ.Н. Ф.ғ.к., доцент  Журналистика факультеті, Әл-Фараби атындағы ҚазҰУ </vt:lpstr>
      <vt:lpstr>Yesterday, Today and Now</vt:lpstr>
      <vt:lpstr>Телекомпанияның радиосы</vt:lpstr>
      <vt:lpstr>Korean Broadcasting System </vt:lpstr>
      <vt:lpstr>Презентация PowerPoint</vt:lpstr>
      <vt:lpstr>Чосон Ильбо</vt:lpstr>
      <vt:lpstr>Интернет және журналистка</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Оңтүстік Корея журналистикасы</dc:title>
  <dc:creator>Ulpash</dc:creator>
  <cp:lastModifiedBy>User</cp:lastModifiedBy>
  <cp:revision>17</cp:revision>
  <dcterms:created xsi:type="dcterms:W3CDTF">2013-04-23T05:21:02Z</dcterms:created>
  <dcterms:modified xsi:type="dcterms:W3CDTF">2020-09-13T16:52:02Z</dcterms:modified>
</cp:coreProperties>
</file>